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74" r:id="rId2"/>
    <p:sldId id="256" r:id="rId3"/>
    <p:sldId id="271" r:id="rId4"/>
    <p:sldId id="269" r:id="rId5"/>
    <p:sldId id="272" r:id="rId6"/>
    <p:sldId id="277" r:id="rId7"/>
    <p:sldId id="280" r:id="rId8"/>
    <p:sldId id="257" r:id="rId9"/>
    <p:sldId id="289" r:id="rId10"/>
    <p:sldId id="297" r:id="rId11"/>
    <p:sldId id="279" r:id="rId12"/>
    <p:sldId id="276" r:id="rId13"/>
    <p:sldId id="284" r:id="rId14"/>
    <p:sldId id="294" r:id="rId15"/>
    <p:sldId id="292" r:id="rId16"/>
    <p:sldId id="290" r:id="rId17"/>
    <p:sldId id="262" r:id="rId18"/>
    <p:sldId id="288" r:id="rId19"/>
    <p:sldId id="291" r:id="rId20"/>
    <p:sldId id="293" r:id="rId21"/>
    <p:sldId id="299" r:id="rId22"/>
    <p:sldId id="282" r:id="rId23"/>
    <p:sldId id="275" r:id="rId24"/>
    <p:sldId id="263" r:id="rId25"/>
    <p:sldId id="305" r:id="rId26"/>
    <p:sldId id="298" r:id="rId27"/>
    <p:sldId id="281" r:id="rId28"/>
    <p:sldId id="286" r:id="rId29"/>
    <p:sldId id="260" r:id="rId30"/>
    <p:sldId id="287" r:id="rId31"/>
    <p:sldId id="306" r:id="rId32"/>
    <p:sldId id="304" r:id="rId33"/>
    <p:sldId id="300" r:id="rId34"/>
    <p:sldId id="303" r:id="rId35"/>
    <p:sldId id="302" r:id="rId36"/>
    <p:sldId id="296" r:id="rId37"/>
    <p:sldId id="273" r:id="rId38"/>
    <p:sldId id="301" r:id="rId39"/>
    <p:sldId id="267" r:id="rId40"/>
    <p:sldId id="259" r:id="rId41"/>
    <p:sldId id="261" r:id="rId42"/>
    <p:sldId id="295" r:id="rId43"/>
    <p:sldId id="266" r:id="rId44"/>
    <p:sldId id="268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94291" autoAdjust="0"/>
  </p:normalViewPr>
  <p:slideViewPr>
    <p:cSldViewPr snapToGrid="0">
      <p:cViewPr varScale="1">
        <p:scale>
          <a:sx n="52" d="100"/>
          <a:sy n="52" d="100"/>
        </p:scale>
        <p:origin x="7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04T12:44:31.286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  <p:cm authorId="1" dt="2025-01-04T12:45:48.007" idx="2">
    <p:pos x="146" y="146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BABB5-DA31-4615-BBD8-FBE82311EB65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5EFD5-8D49-4B3A-A482-C53FF441EB5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2845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072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884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8222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0772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3334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0901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7697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963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6920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813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868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9577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49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1FFCF-3F8E-443C-8D30-705CC0184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25C7D1-C6F0-4542-9944-57BBC2F3F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92029-F169-4E90-8930-4B8DC8D9F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649B1F-32F3-4C25-9A3F-DCDEE7C5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52BC41-3CA2-4306-8437-78D330AF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990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84775-0D53-4ED6-B291-D6912AE1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446EC0-66EC-4ADA-8666-EFEE8B6CA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6C7C9A-B0F5-4EA4-9AE6-26638543D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5CF4F1-EA7D-4B82-B0C1-0DFD8AEB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34FC8-F7E8-40F5-913C-115A6965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248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1789C3-BC7C-4D0E-B163-1CB429369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8040C3-3DCF-4046-854C-C411AD075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650265-6354-42BD-931F-018AD580C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53EB2A-75F9-4EA5-AD3D-283A772C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A5C8E8-8300-4CBB-A032-5099CE4C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6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6158D-9550-496A-9D4D-568E59C1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B29E9-2A9B-4879-BC35-8EFFE773D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1822FE-3313-4242-B5DE-D4022310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50CE0B-BDA9-40A2-B11F-E976254C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35249A-B4A1-4A2D-9767-F5DD2798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644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5CF4A-944E-450E-B7E4-6273651E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DBA3F2-E3E3-4D04-BEE5-EAD26E203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6FACD0-1B8D-40BB-9EDD-D5B952FD5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AE1A9-6E43-4451-8924-54A427C7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72443C-07F5-4E44-AFC4-311A670C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114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B4474-942C-4BDB-B7DB-E883CB8A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7C7F5-4626-4E7E-B218-87BE1A550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93C8C3-20E8-49A1-996C-A7BB70603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948BB5-3E1E-45DB-B46B-35371711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B0BAA6-2A3F-4B08-8C62-3B9EDFB3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3C4C6A-88C6-45E6-978B-6771E0C3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138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DB78-5593-4FAB-8940-B580D7C9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353BB8-94AE-40A4-924B-15FEABA4D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922643-1E7F-4468-9F77-E0773678D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29FFF9-E9C7-44CF-A070-7516F10D2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FECC9F2-5155-494E-8F30-8FE617089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80055B-6B3F-40C8-AAF9-9A11E1DD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F1CD1C-8F06-4B36-B7F8-29F7D29E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3902450-FD9E-4BDB-AEAC-DAC0B32A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984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AF5B7-2BD5-456A-811C-EE41283F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50CCB3-8506-40C3-B741-CF061911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0B78C0-1408-4F8D-956F-656E2038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FCBE495-848C-4599-9147-E8742A97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1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E880C6-12CF-4538-8A9C-35D8B02B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125846E-06AC-4ED0-8BE5-D3617B94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AAFF24-9109-452D-AED2-3F8487F5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648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4184-1ADD-49DA-9E33-E089E24E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F4A6A2-CE2B-41D2-B054-82E4DC8EC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1D9B75-FBF1-4A1F-B699-14F11AA66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C3F5BE-BEC9-4199-A1EE-9BAF9E8E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C029AA-72FD-4D37-9E80-7B00EEBC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632D65-C6F8-4FB1-8C87-DD8E42CC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536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1DB06-E924-4572-8B09-61D0716C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0697604-2BF9-4AF2-9115-91D85791C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DDE178-CA99-4165-B00E-2ECEF6334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058982-520D-4A2B-B123-FA5334F6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67DC3C-5E3E-4D33-8EAF-05DC6290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FA3AC6-E0BC-46C8-9964-D3DEB45E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1FEFD8-07CF-4123-9AE6-C018665D4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9C1F7B-6BEB-4BB6-A7B9-D3B5E8B84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F79140-F976-47C5-8F38-21B7CFE30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8493DE-688D-4CD6-8AB9-10BA2AAD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265BF4-1516-4791-B52E-F12652422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72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8BDAF89-FC43-416F-A716-C027E194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52" y="191746"/>
            <a:ext cx="11774654" cy="64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CD20D3-900E-4E41-89AD-F35FCCDC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" y="8863"/>
            <a:ext cx="12177350" cy="693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AD8B974-BEED-4808-8325-605F8FD78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3" y="102943"/>
            <a:ext cx="11930650" cy="675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6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2058373-F0D1-444E-8ECF-31C4E727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7"/>
            <a:ext cx="12178796" cy="69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7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95A22DD-AEF6-4FA8-A7CC-2BAC48D9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" y="0"/>
            <a:ext cx="12603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6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02EC868-D03D-40C0-BA6A-BA7DC153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9778"/>
          </a:xfrm>
          <a:prstGeom prst="rect">
            <a:avLst/>
          </a:prstGeom>
        </p:spPr>
      </p:pic>
      <p:pic>
        <p:nvPicPr>
          <p:cNvPr id="3" name="Picture 2" descr="Resultado de imagem para media movel deep learning  ">
            <a:extLst>
              <a:ext uri="{FF2B5EF4-FFF2-40B4-BE49-F238E27FC236}">
                <a16:creationId xmlns:a16="http://schemas.microsoft.com/office/drawing/2014/main" id="{41E40607-7C04-4A4E-920F-075B39CB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01" y="185285"/>
            <a:ext cx="12076898" cy="622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5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A015510-E323-44C9-8D39-6D148494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" y="-14068"/>
            <a:ext cx="11995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62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DE118D0-8578-4CFD-B828-B2C883601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" y="33776"/>
            <a:ext cx="1214401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35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stering Statistics for Effective Machine Learning">
            <a:extLst>
              <a:ext uri="{FF2B5EF4-FFF2-40B4-BE49-F238E27FC236}">
                <a16:creationId xmlns:a16="http://schemas.microsoft.com/office/drawing/2014/main" id="{814D604F-9944-4C22-AF64-719D3A17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9" y="47108"/>
            <a:ext cx="12084149" cy="661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5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28E169-F27B-482C-A634-F8F7A396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280" y="0"/>
            <a:ext cx="1229128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2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A0717B-BAAB-47C1-B0AF-990807A0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62449" cy="651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7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hart : What is Deep Learning - Infographic.tv - Number one ...">
            <a:extLst>
              <a:ext uri="{FF2B5EF4-FFF2-40B4-BE49-F238E27FC236}">
                <a16:creationId xmlns:a16="http://schemas.microsoft.com/office/drawing/2014/main" id="{39A2D404-F48A-4993-9F3A-C6ECA3954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4" y="112540"/>
            <a:ext cx="11945376" cy="6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C656096-7003-4366-BBF2-65481139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73283"/>
            <a:ext cx="12013809" cy="67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18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DECA6B-7BC2-416B-B5E5-F690990B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490" y="100745"/>
            <a:ext cx="12192000" cy="708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5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chine Learning -Métricas de avaliação: Acurácia, Precisão e Recall,  F1-score | by Mateus Pádua | Medium">
            <a:extLst>
              <a:ext uri="{FF2B5EF4-FFF2-40B4-BE49-F238E27FC236}">
                <a16:creationId xmlns:a16="http://schemas.microsoft.com/office/drawing/2014/main" id="{E6513B9B-93C7-4919-8400-697B1879C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7450"/>
            <a:ext cx="12249751" cy="839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30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Introduction to Deep Learning">
            <a:extLst>
              <a:ext uri="{FF2B5EF4-FFF2-40B4-BE49-F238E27FC236}">
                <a16:creationId xmlns:a16="http://schemas.microsoft.com/office/drawing/2014/main" id="{D0FE19A2-BE17-48A6-870D-8DCE10A5D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24"/>
            <a:ext cx="12556026" cy="671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lchete Esquerdo 4">
            <a:extLst>
              <a:ext uri="{FF2B5EF4-FFF2-40B4-BE49-F238E27FC236}">
                <a16:creationId xmlns:a16="http://schemas.microsoft.com/office/drawing/2014/main" id="{2FDC809B-460F-4580-87D3-186EC87A40D0}"/>
              </a:ext>
            </a:extLst>
          </p:cNvPr>
          <p:cNvSpPr/>
          <p:nvPr/>
        </p:nvSpPr>
        <p:spPr>
          <a:xfrm>
            <a:off x="152399" y="1592873"/>
            <a:ext cx="45719" cy="91440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olchete Direito 5">
            <a:extLst>
              <a:ext uri="{FF2B5EF4-FFF2-40B4-BE49-F238E27FC236}">
                <a16:creationId xmlns:a16="http://schemas.microsoft.com/office/drawing/2014/main" id="{3DF11CEF-B2EE-4ECC-92BA-B5DB5E847E01}"/>
              </a:ext>
            </a:extLst>
          </p:cNvPr>
          <p:cNvSpPr/>
          <p:nvPr/>
        </p:nvSpPr>
        <p:spPr>
          <a:xfrm>
            <a:off x="730627" y="1625990"/>
            <a:ext cx="73152" cy="914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3DF032-5066-43A9-8351-043D5A1094D0}"/>
              </a:ext>
            </a:extLst>
          </p:cNvPr>
          <p:cNvSpPr txBox="1"/>
          <p:nvPr/>
        </p:nvSpPr>
        <p:spPr>
          <a:xfrm>
            <a:off x="116111" y="1820776"/>
            <a:ext cx="80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4 ,7,8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98000B-4BA4-4BCD-B707-DEEEDBC63E0D}"/>
              </a:ext>
            </a:extLst>
          </p:cNvPr>
          <p:cNvSpPr txBox="1"/>
          <p:nvPr/>
        </p:nvSpPr>
        <p:spPr>
          <a:xfrm>
            <a:off x="1379805" y="1121230"/>
            <a:ext cx="30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BDFAD1-258A-4C4B-90BD-7345A6ED631B}"/>
              </a:ext>
            </a:extLst>
          </p:cNvPr>
          <p:cNvSpPr txBox="1"/>
          <p:nvPr/>
        </p:nvSpPr>
        <p:spPr>
          <a:xfrm>
            <a:off x="1393372" y="2626318"/>
            <a:ext cx="168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8E19F42-5DA8-4284-824D-4D8805BF1116}"/>
              </a:ext>
            </a:extLst>
          </p:cNvPr>
          <p:cNvSpPr txBox="1"/>
          <p:nvPr/>
        </p:nvSpPr>
        <p:spPr>
          <a:xfrm>
            <a:off x="1376940" y="40494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8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B3D31A2-E315-4204-978C-DA629424EF0C}"/>
              </a:ext>
            </a:extLst>
          </p:cNvPr>
          <p:cNvSpPr txBox="1"/>
          <p:nvPr/>
        </p:nvSpPr>
        <p:spPr>
          <a:xfrm>
            <a:off x="3524250" y="266700"/>
            <a:ext cx="53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75DA110-1B32-4191-8304-2D37FE7251CA}"/>
              </a:ext>
            </a:extLst>
          </p:cNvPr>
          <p:cNvSpPr txBox="1"/>
          <p:nvPr/>
        </p:nvSpPr>
        <p:spPr>
          <a:xfrm>
            <a:off x="3562350" y="1866258"/>
            <a:ext cx="53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265636A-36FE-4053-A007-14F695DD1D55}"/>
              </a:ext>
            </a:extLst>
          </p:cNvPr>
          <p:cNvSpPr txBox="1"/>
          <p:nvPr/>
        </p:nvSpPr>
        <p:spPr>
          <a:xfrm>
            <a:off x="3543124" y="338608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F48E88F-6D5F-4FB7-878D-6C8E92413859}"/>
              </a:ext>
            </a:extLst>
          </p:cNvPr>
          <p:cNvSpPr txBox="1"/>
          <p:nvPr/>
        </p:nvSpPr>
        <p:spPr>
          <a:xfrm>
            <a:off x="3562348" y="490816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9CB5F11-8CD5-4C52-844D-FC577956032F}"/>
              </a:ext>
            </a:extLst>
          </p:cNvPr>
          <p:cNvSpPr txBox="1"/>
          <p:nvPr/>
        </p:nvSpPr>
        <p:spPr>
          <a:xfrm>
            <a:off x="5238750" y="84452"/>
            <a:ext cx="1514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Peso</a:t>
            </a:r>
          </a:p>
          <a:p>
            <a:r>
              <a:rPr lang="pt-BR" sz="2400" dirty="0">
                <a:solidFill>
                  <a:srgbClr val="FF0000"/>
                </a:solidFill>
              </a:rPr>
              <a:t>    </a:t>
            </a:r>
            <a:r>
              <a:rPr lang="pt-BR" sz="2400" dirty="0"/>
              <a:t>4</a:t>
            </a:r>
            <a:r>
              <a:rPr lang="pt-BR" sz="2400" dirty="0">
                <a:solidFill>
                  <a:srgbClr val="FF0000"/>
                </a:solidFill>
              </a:rPr>
              <a:t>  </a:t>
            </a:r>
            <a:endParaRPr lang="pt-BR" sz="24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BE0B379-A0EB-4E25-8B58-567C12B82F13}"/>
              </a:ext>
            </a:extLst>
          </p:cNvPr>
          <p:cNvSpPr txBox="1"/>
          <p:nvPr/>
        </p:nvSpPr>
        <p:spPr>
          <a:xfrm>
            <a:off x="6096001" y="266700"/>
            <a:ext cx="67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48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A1A225-0206-46A0-B808-4C3C98EE2EE2}"/>
              </a:ext>
            </a:extLst>
          </p:cNvPr>
          <p:cNvSpPr txBox="1"/>
          <p:nvPr/>
        </p:nvSpPr>
        <p:spPr>
          <a:xfrm>
            <a:off x="6076951" y="1809750"/>
            <a:ext cx="67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9E79DE-293C-4058-8781-61FCDADBB892}"/>
              </a:ext>
            </a:extLst>
          </p:cNvPr>
          <p:cNvSpPr txBox="1"/>
          <p:nvPr/>
        </p:nvSpPr>
        <p:spPr>
          <a:xfrm>
            <a:off x="6076951" y="3333750"/>
            <a:ext cx="67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60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C3D37CC-9F25-4E4C-B089-C282EB0B643B}"/>
              </a:ext>
            </a:extLst>
          </p:cNvPr>
          <p:cNvSpPr txBox="1"/>
          <p:nvPr/>
        </p:nvSpPr>
        <p:spPr>
          <a:xfrm>
            <a:off x="6076951" y="4944659"/>
            <a:ext cx="73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72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00195B-CFF1-492B-AFBF-07C6F27FFC4D}"/>
              </a:ext>
            </a:extLst>
          </p:cNvPr>
          <p:cNvSpPr txBox="1"/>
          <p:nvPr/>
        </p:nvSpPr>
        <p:spPr>
          <a:xfrm>
            <a:off x="7678992" y="73479"/>
            <a:ext cx="907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Bias</a:t>
            </a:r>
            <a:r>
              <a:rPr lang="pt-BR" sz="2400" dirty="0"/>
              <a:t> 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D20053C-66F4-4940-9D05-9FC8F399D5AC}"/>
              </a:ext>
            </a:extLst>
          </p:cNvPr>
          <p:cNvSpPr txBox="1"/>
          <p:nvPr/>
        </p:nvSpPr>
        <p:spPr>
          <a:xfrm>
            <a:off x="8416472" y="14321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7F21D3E-936F-4CE3-ACAC-2887A4A2ECE9}"/>
              </a:ext>
            </a:extLst>
          </p:cNvPr>
          <p:cNvSpPr txBox="1"/>
          <p:nvPr/>
        </p:nvSpPr>
        <p:spPr>
          <a:xfrm>
            <a:off x="8586551" y="281392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1,5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35EAC84-B351-4100-8AFF-B504295AE435}"/>
              </a:ext>
            </a:extLst>
          </p:cNvPr>
          <p:cNvSpPr txBox="1"/>
          <p:nvPr/>
        </p:nvSpPr>
        <p:spPr>
          <a:xfrm>
            <a:off x="8700851" y="43188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1,2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AD8D634-ECFA-454D-A2DF-2F17DA9334A0}"/>
              </a:ext>
            </a:extLst>
          </p:cNvPr>
          <p:cNvSpPr txBox="1"/>
          <p:nvPr/>
        </p:nvSpPr>
        <p:spPr>
          <a:xfrm>
            <a:off x="5825368" y="145167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4433AE9-60C2-4E60-838D-EDAD145C1A0C}"/>
              </a:ext>
            </a:extLst>
          </p:cNvPr>
          <p:cNvSpPr txBox="1"/>
          <p:nvPr/>
        </p:nvSpPr>
        <p:spPr>
          <a:xfrm>
            <a:off x="5995447" y="2973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928668B-D483-4499-9ACF-792DE3FF5882}"/>
              </a:ext>
            </a:extLst>
          </p:cNvPr>
          <p:cNvSpPr txBox="1"/>
          <p:nvPr/>
        </p:nvSpPr>
        <p:spPr>
          <a:xfrm>
            <a:off x="6146290" y="44151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6</a:t>
            </a:r>
          </a:p>
        </p:txBody>
      </p:sp>
      <p:sp>
        <p:nvSpPr>
          <p:cNvPr id="27" name="Colchete Esquerdo 26">
            <a:extLst>
              <a:ext uri="{FF2B5EF4-FFF2-40B4-BE49-F238E27FC236}">
                <a16:creationId xmlns:a16="http://schemas.microsoft.com/office/drawing/2014/main" id="{93C77B2A-4058-4B01-B630-4D394EE256BD}"/>
              </a:ext>
            </a:extLst>
          </p:cNvPr>
          <p:cNvSpPr/>
          <p:nvPr/>
        </p:nvSpPr>
        <p:spPr>
          <a:xfrm>
            <a:off x="10624458" y="1135673"/>
            <a:ext cx="45719" cy="91440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olchete Direito 34">
            <a:extLst>
              <a:ext uri="{FF2B5EF4-FFF2-40B4-BE49-F238E27FC236}">
                <a16:creationId xmlns:a16="http://schemas.microsoft.com/office/drawing/2014/main" id="{8CB29446-4F47-438A-ABDB-A33498ED69EE}"/>
              </a:ext>
            </a:extLst>
          </p:cNvPr>
          <p:cNvSpPr/>
          <p:nvPr/>
        </p:nvSpPr>
        <p:spPr>
          <a:xfrm>
            <a:off x="11870345" y="1168790"/>
            <a:ext cx="73152" cy="914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D746E66-5399-4BEE-8A53-D9F64DB60184}"/>
              </a:ext>
            </a:extLst>
          </p:cNvPr>
          <p:cNvSpPr txBox="1"/>
          <p:nvPr/>
        </p:nvSpPr>
        <p:spPr>
          <a:xfrm>
            <a:off x="10607171" y="1363576"/>
            <a:ext cx="129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12,14,28,47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56B772-5F3A-468E-AFEF-B7467EA8C062}"/>
              </a:ext>
            </a:extLst>
          </p:cNvPr>
          <p:cNvSpPr txBox="1"/>
          <p:nvPr/>
        </p:nvSpPr>
        <p:spPr>
          <a:xfrm>
            <a:off x="10624457" y="728365"/>
            <a:ext cx="136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Desejado</a:t>
            </a:r>
          </a:p>
        </p:txBody>
      </p:sp>
      <p:sp>
        <p:nvSpPr>
          <p:cNvPr id="37" name="Colchete Esquerdo 36">
            <a:extLst>
              <a:ext uri="{FF2B5EF4-FFF2-40B4-BE49-F238E27FC236}">
                <a16:creationId xmlns:a16="http://schemas.microsoft.com/office/drawing/2014/main" id="{CA49D731-3F23-4D1E-8041-90C58E40FD4F}"/>
              </a:ext>
            </a:extLst>
          </p:cNvPr>
          <p:cNvSpPr/>
          <p:nvPr/>
        </p:nvSpPr>
        <p:spPr>
          <a:xfrm>
            <a:off x="10689774" y="4626362"/>
            <a:ext cx="45719" cy="91440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olchete Direito 37">
            <a:extLst>
              <a:ext uri="{FF2B5EF4-FFF2-40B4-BE49-F238E27FC236}">
                <a16:creationId xmlns:a16="http://schemas.microsoft.com/office/drawing/2014/main" id="{41384F17-293A-4EC4-B8E4-DE40F04774E4}"/>
              </a:ext>
            </a:extLst>
          </p:cNvPr>
          <p:cNvSpPr/>
          <p:nvPr/>
        </p:nvSpPr>
        <p:spPr>
          <a:xfrm>
            <a:off x="11935661" y="4659479"/>
            <a:ext cx="73152" cy="914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0DEEC3D-9B65-4BE6-B2BA-B9740A6D295B}"/>
              </a:ext>
            </a:extLst>
          </p:cNvPr>
          <p:cNvSpPr txBox="1"/>
          <p:nvPr/>
        </p:nvSpPr>
        <p:spPr>
          <a:xfrm>
            <a:off x="10672487" y="4854265"/>
            <a:ext cx="129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12,18,32,44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E516A01-3040-4069-8EE3-1FA0204CC06A}"/>
              </a:ext>
            </a:extLst>
          </p:cNvPr>
          <p:cNvSpPr txBox="1"/>
          <p:nvPr/>
        </p:nvSpPr>
        <p:spPr>
          <a:xfrm>
            <a:off x="10689773" y="4219054"/>
            <a:ext cx="136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0000"/>
                </a:solidFill>
              </a:rPr>
              <a:t>Obitido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773193-4AB3-49AD-A8AC-4B9921971120}"/>
              </a:ext>
            </a:extLst>
          </p:cNvPr>
          <p:cNvSpPr txBox="1"/>
          <p:nvPr/>
        </p:nvSpPr>
        <p:spPr>
          <a:xfrm>
            <a:off x="717376" y="302920"/>
            <a:ext cx="129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Treino</a:t>
            </a:r>
          </a:p>
        </p:txBody>
      </p:sp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AA425024-735D-40C6-A365-77D0FBA49B02}"/>
              </a:ext>
            </a:extLst>
          </p:cNvPr>
          <p:cNvCxnSpPr>
            <a:cxnSpLocks/>
          </p:cNvCxnSpPr>
          <p:nvPr/>
        </p:nvCxnSpPr>
        <p:spPr>
          <a:xfrm rot="10800000">
            <a:off x="6140041" y="1647038"/>
            <a:ext cx="4976751" cy="34365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o 40">
            <a:extLst>
              <a:ext uri="{FF2B5EF4-FFF2-40B4-BE49-F238E27FC236}">
                <a16:creationId xmlns:a16="http://schemas.microsoft.com/office/drawing/2014/main" id="{9D8604D0-C2D8-4E8E-AB0D-0E0EAD530ABF}"/>
              </a:ext>
            </a:extLst>
          </p:cNvPr>
          <p:cNvCxnSpPr>
            <a:cxnSpLocks/>
            <a:stCxn id="39" idx="2"/>
          </p:cNvCxnSpPr>
          <p:nvPr/>
        </p:nvCxnSpPr>
        <p:spPr>
          <a:xfrm rot="5400000" flipH="1">
            <a:off x="7790268" y="1694989"/>
            <a:ext cx="2030783" cy="5026434"/>
          </a:xfrm>
          <a:prstGeom prst="curvedConnector4">
            <a:avLst>
              <a:gd name="adj1" fmla="val -11257"/>
              <a:gd name="adj2" fmla="val 564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F28F4B7E-751B-43AF-B0C6-AFEC729AE288}"/>
              </a:ext>
            </a:extLst>
          </p:cNvPr>
          <p:cNvCxnSpPr>
            <a:cxnSpLocks/>
          </p:cNvCxnSpPr>
          <p:nvPr/>
        </p:nvCxnSpPr>
        <p:spPr>
          <a:xfrm rot="10800000">
            <a:off x="6444843" y="4680527"/>
            <a:ext cx="5425502" cy="4030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58C3059-9C02-404F-8479-E283CC8E38E0}"/>
              </a:ext>
            </a:extLst>
          </p:cNvPr>
          <p:cNvSpPr txBox="1"/>
          <p:nvPr/>
        </p:nvSpPr>
        <p:spPr>
          <a:xfrm>
            <a:off x="7271658" y="5398930"/>
            <a:ext cx="3132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 Função de ativação</a:t>
            </a:r>
          </a:p>
          <a:p>
            <a:r>
              <a:rPr lang="pt-BR" sz="2400" dirty="0">
                <a:solidFill>
                  <a:srgbClr val="FF0000"/>
                </a:solidFill>
              </a:rPr>
              <a:t>Taxa de aprendizado</a:t>
            </a:r>
          </a:p>
          <a:p>
            <a:r>
              <a:rPr lang="pt-BR" sz="2400" dirty="0">
                <a:solidFill>
                  <a:srgbClr val="FF0000"/>
                </a:solidFill>
              </a:rPr>
              <a:t>  Back Propagation</a:t>
            </a:r>
          </a:p>
          <a:p>
            <a:r>
              <a:rPr lang="pt-BR" sz="2400" dirty="0">
                <a:solidFill>
                  <a:srgbClr val="FF0000"/>
                </a:solidFill>
              </a:rPr>
              <a:t>Gradiente Descendente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472D5A-B48C-4623-9880-8319E7BD19D7}"/>
              </a:ext>
            </a:extLst>
          </p:cNvPr>
          <p:cNvSpPr txBox="1"/>
          <p:nvPr/>
        </p:nvSpPr>
        <p:spPr>
          <a:xfrm>
            <a:off x="371105" y="4896691"/>
            <a:ext cx="1991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Perception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49339219-5D08-452A-ADD0-8DC3BA9F5041}"/>
              </a:ext>
            </a:extLst>
          </p:cNvPr>
          <p:cNvCxnSpPr>
            <a:cxnSpLocks/>
          </p:cNvCxnSpPr>
          <p:nvPr/>
        </p:nvCxnSpPr>
        <p:spPr>
          <a:xfrm>
            <a:off x="2362180" y="5223597"/>
            <a:ext cx="949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50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21" grpId="0"/>
      <p:bldP spid="24" grpId="0"/>
      <p:bldP spid="25" grpId="0"/>
      <p:bldP spid="26" grpId="0"/>
      <p:bldP spid="23" grpId="0"/>
      <p:bldP spid="29" grpId="0"/>
      <p:bldP spid="30" grpId="0"/>
      <p:bldP spid="32" grpId="0"/>
      <p:bldP spid="31" grpId="0"/>
      <p:bldP spid="33" grpId="0"/>
      <p:bldP spid="34" grpId="0"/>
      <p:bldP spid="27" grpId="0" animBg="1"/>
      <p:bldP spid="35" grpId="0" animBg="1"/>
      <p:bldP spid="36" grpId="0"/>
      <p:bldP spid="2" grpId="0"/>
      <p:bldP spid="37" grpId="0" animBg="1"/>
      <p:bldP spid="38" grpId="0" animBg="1"/>
      <p:bldP spid="39" grpId="0"/>
      <p:bldP spid="40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79BD866-1DA7-4783-AEAA-467B218E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4" y="-1"/>
            <a:ext cx="12148626" cy="71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00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st, Activation, Loss Function|| Neural Network|| Deep Learning. What ...">
            <a:extLst>
              <a:ext uri="{FF2B5EF4-FFF2-40B4-BE49-F238E27FC236}">
                <a16:creationId xmlns:a16="http://schemas.microsoft.com/office/drawing/2014/main" id="{70F2D7A4-E351-4E14-8EE8-12078C65F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4077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306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46C5D56-3021-4B33-95C8-949AD1FE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2" y="113197"/>
            <a:ext cx="12213028" cy="655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95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hat is a Perceptron? What is the role of bias in a perceptron (or ...">
            <a:extLst>
              <a:ext uri="{FF2B5EF4-FFF2-40B4-BE49-F238E27FC236}">
                <a16:creationId xmlns:a16="http://schemas.microsoft.com/office/drawing/2014/main" id="{149B0DAA-EC39-4501-B11D-727F1E21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7" y="404152"/>
            <a:ext cx="11664022" cy="629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94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D648F5-1A01-4E64-A72F-F4E39265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44" y="29028"/>
            <a:ext cx="12790947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42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713C3F-1F5B-4AA1-9D92-6445E792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5" y="454957"/>
            <a:ext cx="11122925" cy="60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6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utlier detection deep learning - The AI Blog">
            <a:extLst>
              <a:ext uri="{FF2B5EF4-FFF2-40B4-BE49-F238E27FC236}">
                <a16:creationId xmlns:a16="http://schemas.microsoft.com/office/drawing/2014/main" id="{7D3D4887-ECB5-4F19-A7E3-3BD86E678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45" y="126612"/>
            <a:ext cx="10315575" cy="65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478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dient Descent">
            <a:extLst>
              <a:ext uri="{FF2B5EF4-FFF2-40B4-BE49-F238E27FC236}">
                <a16:creationId xmlns:a16="http://schemas.microsoft.com/office/drawing/2014/main" id="{5F4DE452-B103-4355-887B-1DBE525D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8" y="146958"/>
            <a:ext cx="11856358" cy="66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946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terpretando Modelos de Machine Learning | by Marcos Silva | Data Team ...">
            <a:extLst>
              <a:ext uri="{FF2B5EF4-FFF2-40B4-BE49-F238E27FC236}">
                <a16:creationId xmlns:a16="http://schemas.microsoft.com/office/drawing/2014/main" id="{2426D1B2-27EB-41DB-AF41-B48A8B4B6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17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402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 – Funções de Ativação | Download Scientific Diagram">
            <a:extLst>
              <a:ext uri="{FF2B5EF4-FFF2-40B4-BE49-F238E27FC236}">
                <a16:creationId xmlns:a16="http://schemas.microsoft.com/office/drawing/2014/main" id="{664651C9-D524-4D8E-BD25-24C7DEB07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6" y="223934"/>
            <a:ext cx="12191637" cy="696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89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060D4D-0B1E-49E9-915E-C5CAD324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5" y="-126779"/>
            <a:ext cx="11846606" cy="68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7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n the performance of deep learning models for time series ...">
            <a:extLst>
              <a:ext uri="{FF2B5EF4-FFF2-40B4-BE49-F238E27FC236}">
                <a16:creationId xmlns:a16="http://schemas.microsoft.com/office/drawing/2014/main" id="{29B0D199-B3D3-4578-9C91-7E48B4FE9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13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741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n the performance of deep learning models for time series ...">
            <a:extLst>
              <a:ext uri="{FF2B5EF4-FFF2-40B4-BE49-F238E27FC236}">
                <a16:creationId xmlns:a16="http://schemas.microsoft.com/office/drawing/2014/main" id="{29B0D199-B3D3-4578-9C91-7E48B4FE9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13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05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onvolutional Neural Network (CNN) In Deep Learning | by Chetan Yeola ...">
            <a:extLst>
              <a:ext uri="{FF2B5EF4-FFF2-40B4-BE49-F238E27FC236}">
                <a16:creationId xmlns:a16="http://schemas.microsoft.com/office/drawing/2014/main" id="{3A52439E-EDB5-4A78-A668-703D347EFA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33" y="666359"/>
            <a:ext cx="10348156" cy="61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AC0CED-B728-44CF-9DD2-F9AA797C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2624137"/>
            <a:ext cx="31432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6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F25FCD-BF7B-48A4-B017-419582472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" y="15247"/>
            <a:ext cx="12070080" cy="68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6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Are AI Convolutional Neural Networks?: Functions, Applications In ...">
            <a:extLst>
              <a:ext uri="{FF2B5EF4-FFF2-40B4-BE49-F238E27FC236}">
                <a16:creationId xmlns:a16="http://schemas.microsoft.com/office/drawing/2014/main" id="{1210391E-28FD-4E49-82A8-1D3F3997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" y="178383"/>
            <a:ext cx="12192000" cy="656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488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6. Estrutura simplificada de uma rede neural convolucional ...">
            <a:extLst>
              <a:ext uri="{FF2B5EF4-FFF2-40B4-BE49-F238E27FC236}">
                <a16:creationId xmlns:a16="http://schemas.microsoft.com/office/drawing/2014/main" id="{043D89F4-A79E-4DC3-8420-F98C3FAD9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6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584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2072C1-8C02-436D-B25E-569A256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3" y="69293"/>
            <a:ext cx="12082537" cy="66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24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rontiers | Deep Learning Based Emotion Recognition and Visualization ...">
            <a:extLst>
              <a:ext uri="{FF2B5EF4-FFF2-40B4-BE49-F238E27FC236}">
                <a16:creationId xmlns:a16="http://schemas.microsoft.com/office/drawing/2014/main" id="{98DFB096-265A-432F-90BD-AAF5CC0D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78" y="218045"/>
            <a:ext cx="11370714" cy="642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70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628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567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B101BC-DB21-408A-8C7C-AA19546C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136"/>
            <a:ext cx="12219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52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D73711-A76B-43EE-B506-A0477F93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6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210924F-00D3-4A63-AA77-F0CDC274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4" y="2380955"/>
            <a:ext cx="11559911" cy="42027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5F58044-78E3-464F-8F92-05429A0C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27" y="350294"/>
            <a:ext cx="5619898" cy="174579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D6C55B8-AC95-4C61-8235-F306B3686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525" y="350294"/>
            <a:ext cx="5816848" cy="1745792"/>
          </a:xfrm>
          <a:prstGeom prst="rect">
            <a:avLst/>
          </a:prstGeom>
        </p:spPr>
      </p:pic>
      <p:pic>
        <p:nvPicPr>
          <p:cNvPr id="8194" name="Picture 2" descr="O cérebro consome cerca">
            <a:extLst>
              <a:ext uri="{FF2B5EF4-FFF2-40B4-BE49-F238E27FC236}">
                <a16:creationId xmlns:a16="http://schemas.microsoft.com/office/drawing/2014/main" id="{5CB7C4CA-4BDD-40CA-8967-BA01376EE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94" y="2380955"/>
            <a:ext cx="11256355" cy="431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5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8085D9B-1159-4945-8902-BDE7FA155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2" y="0"/>
            <a:ext cx="11947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36D84D-FA82-4BA6-B0A8-F573F5A1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44"/>
            <a:ext cx="12213986" cy="66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5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16DE6C4-D3E3-4958-9E7A-8CECEBE31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7" y="131738"/>
            <a:ext cx="11885662" cy="67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1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99A431-8ADC-4F9D-86A4-3EE8BEACE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3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3353</TotalTime>
  <Words>56</Words>
  <Application>Microsoft Office PowerPoint</Application>
  <PresentationFormat>Widescreen</PresentationFormat>
  <Paragraphs>44</Paragraphs>
  <Slides>44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User</cp:lastModifiedBy>
  <cp:revision>92</cp:revision>
  <dcterms:created xsi:type="dcterms:W3CDTF">2024-12-20T11:27:53Z</dcterms:created>
  <dcterms:modified xsi:type="dcterms:W3CDTF">2025-01-04T16:01:59Z</dcterms:modified>
</cp:coreProperties>
</file>